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eue Machina" charset="1" panose="00000500000000000000"/>
      <p:regular r:id="rId14"/>
    </p:embeddedFont>
    <p:embeddedFont>
      <p:font typeface="Neue Machina Light" charset="1" panose="00000400000000000000"/>
      <p:regular r:id="rId15"/>
    </p:embeddedFont>
    <p:embeddedFont>
      <p:font typeface="Neue Machina Ultra-Bold" charset="1" panose="000009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41809" y="498727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2029" y="3852894"/>
            <a:ext cx="9723941" cy="15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7"/>
              </a:lnSpc>
            </a:pPr>
            <a:r>
              <a:rPr lang="en-US" sz="11955">
                <a:solidFill>
                  <a:srgbClr val="000000"/>
                </a:solidFill>
                <a:latin typeface="Neue Machina Ultra-Bold"/>
              </a:rPr>
              <a:t>APPLE INC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23936" y="7820583"/>
            <a:ext cx="5040129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>
                <a:solidFill>
                  <a:srgbClr val="000000"/>
                </a:solidFill>
                <a:latin typeface="Neue Machina"/>
              </a:rPr>
              <a:t>Гоша Давід Олександрович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09224" y="1338419"/>
            <a:ext cx="1069552" cy="715628"/>
          </a:xfrm>
          <a:custGeom>
            <a:avLst/>
            <a:gdLst/>
            <a:ahLst/>
            <a:cxnLst/>
            <a:rect r="r" b="b" t="t" l="l"/>
            <a:pathLst>
              <a:path h="715628" w="1069552">
                <a:moveTo>
                  <a:pt x="0" y="0"/>
                </a:moveTo>
                <a:lnTo>
                  <a:pt x="1069552" y="0"/>
                </a:lnTo>
                <a:lnTo>
                  <a:pt x="1069552" y="715628"/>
                </a:lnTo>
                <a:lnTo>
                  <a:pt x="0" y="71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261219" y="7696758"/>
            <a:ext cx="37655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7261219" y="8223808"/>
            <a:ext cx="37655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7151" y="3767088"/>
            <a:ext cx="448402" cy="4484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7151" y="4430461"/>
            <a:ext cx="448402" cy="4484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7151" y="5093833"/>
            <a:ext cx="448402" cy="4484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87151" y="5757206"/>
            <a:ext cx="448402" cy="4484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87151" y="6420578"/>
            <a:ext cx="448402" cy="4484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23034" y="4926335"/>
            <a:ext cx="448402" cy="44840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23034" y="5589708"/>
            <a:ext cx="448402" cy="44840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23034" y="6253080"/>
            <a:ext cx="448402" cy="44840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8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23034" y="6916453"/>
            <a:ext cx="448402" cy="44840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9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750813" y="3913427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1162050"/>
            <a:ext cx="5038022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ЗМІСТ</a:t>
            </a:r>
          </a:p>
          <a:p>
            <a:pPr>
              <a:lnSpc>
                <a:spcPts val="5934"/>
              </a:lnSpc>
            </a:pPr>
          </a:p>
        </p:txBody>
      </p:sp>
      <p:sp>
        <p:nvSpPr>
          <p:cNvPr name="AutoShape 31" id="31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-700415" y="7364854"/>
            <a:ext cx="2414402" cy="2538136"/>
          </a:xfrm>
          <a:custGeom>
            <a:avLst/>
            <a:gdLst/>
            <a:ahLst/>
            <a:cxnLst/>
            <a:rect r="r" b="b" t="t" l="l"/>
            <a:pathLst>
              <a:path h="2538136" w="2414402">
                <a:moveTo>
                  <a:pt x="0" y="0"/>
                </a:moveTo>
                <a:lnTo>
                  <a:pt x="2414401" y="0"/>
                </a:lnTo>
                <a:lnTo>
                  <a:pt x="2414401" y="2538136"/>
                </a:lnTo>
                <a:lnTo>
                  <a:pt x="0" y="253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546206" y="3843288"/>
            <a:ext cx="2974239" cy="79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Вступ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546206" y="4511423"/>
            <a:ext cx="10983827" cy="79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Історія створення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3546206" y="5179558"/>
            <a:ext cx="6725231" cy="79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Нові продукти та послуги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546206" y="5847693"/>
            <a:ext cx="4492326" cy="41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Новий вид бізнесу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546206" y="6515828"/>
            <a:ext cx="5249793" cy="117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Нові способи взаємодії зі споживачем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482089" y="5002535"/>
            <a:ext cx="6919969" cy="79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Нові технології у виробництві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482089" y="5670670"/>
            <a:ext cx="7366768" cy="79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Основні показники діяльності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0482089" y="6338805"/>
            <a:ext cx="4392172" cy="41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Marketing Strategy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482089" y="7006940"/>
            <a:ext cx="2624896" cy="79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Висновки</a:t>
            </a:r>
          </a:p>
          <a:p>
            <a:pPr>
              <a:lnSpc>
                <a:spcPts val="3009"/>
              </a:lnSpc>
            </a:pP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83227" y="6698185"/>
            <a:ext cx="2198920" cy="2204431"/>
          </a:xfrm>
          <a:custGeom>
            <a:avLst/>
            <a:gdLst/>
            <a:ahLst/>
            <a:cxnLst/>
            <a:rect r="r" b="b" t="t" l="l"/>
            <a:pathLst>
              <a:path h="2204431" w="2198920">
                <a:moveTo>
                  <a:pt x="0" y="0"/>
                </a:moveTo>
                <a:lnTo>
                  <a:pt x="2198920" y="0"/>
                </a:lnTo>
                <a:lnTo>
                  <a:pt x="2198920" y="2204431"/>
                </a:lnTo>
                <a:lnTo>
                  <a:pt x="0" y="220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497854" y="546488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8818" y="3846016"/>
            <a:ext cx="13223536" cy="525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9"/>
              </a:lnSpc>
            </a:pPr>
            <a:r>
              <a:rPr lang="en-US" sz="3599">
                <a:solidFill>
                  <a:srgbClr val="000000"/>
                </a:solidFill>
                <a:latin typeface="Neue Machina"/>
              </a:rPr>
              <a:t>- Apple Inc. є світовим лідером у технологіях та інноваціях, встановлюючи стандарти якості та дизайну відомих продуктів.</a:t>
            </a:r>
          </a:p>
          <a:p>
            <a:pPr algn="just">
              <a:lnSpc>
                <a:spcPts val="4139"/>
              </a:lnSpc>
            </a:pPr>
            <a:r>
              <a:rPr lang="en-US" sz="3599">
                <a:solidFill>
                  <a:srgbClr val="000000"/>
                </a:solidFill>
                <a:latin typeface="Neue Machina"/>
              </a:rPr>
              <a:t>- Компанія постійно розвивається, пропонуючи нові продукти, послуги та бізнес-моделі, які змінюють спосіб взаємодії з технологіями.</a:t>
            </a:r>
          </a:p>
          <a:p>
            <a:pPr algn="just">
              <a:lnSpc>
                <a:spcPts val="4139"/>
              </a:lnSpc>
            </a:pPr>
            <a:r>
              <a:rPr lang="en-US" sz="3599">
                <a:solidFill>
                  <a:srgbClr val="000000"/>
                </a:solidFill>
                <a:latin typeface="Neue Machina"/>
              </a:rPr>
              <a:t>- Її вплив на глобальний ринок неоціненно важливий, а досвід Apple може послужити прикладом для українського підприємництва.</a:t>
            </a:r>
          </a:p>
          <a:p>
            <a:pPr algn="just">
              <a:lnSpc>
                <a:spcPts val="41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ВСТУП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2327796" y="374743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262" y="8337842"/>
            <a:ext cx="2417743" cy="2541649"/>
          </a:xfrm>
          <a:custGeom>
            <a:avLst/>
            <a:gdLst/>
            <a:ahLst/>
            <a:cxnLst/>
            <a:rect r="r" b="b" t="t" l="l"/>
            <a:pathLst>
              <a:path h="2541649" w="2417743">
                <a:moveTo>
                  <a:pt x="0" y="0"/>
                </a:moveTo>
                <a:lnTo>
                  <a:pt x="2417744" y="0"/>
                </a:lnTo>
                <a:lnTo>
                  <a:pt x="2417744" y="2541648"/>
                </a:lnTo>
                <a:lnTo>
                  <a:pt x="0" y="2541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9729410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ІСТОРІЯ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2707" y="3431135"/>
            <a:ext cx="12766843" cy="504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- Заснування Apple Inc. у 1976 році Стівом Джобсом, Стівеном Возняком та Рональдом Веєном. Випуск першого персонального комп'ютера Apple I.</a:t>
            </a:r>
          </a:p>
          <a:p>
            <a:pPr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- Розвиток інноваційної стратегії з випуском Macintosh, iPod, iPhone, iPad. Перехід від традиційних проектів до цифрових ринків.</a:t>
            </a:r>
          </a:p>
          <a:p>
            <a:pPr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Neue Machina"/>
              </a:rPr>
              <a:t>- Повернення Стіва Джобса в 1997 році, революція в дизайні та корпоративній культурі. Створення Apple Store та інтеграція сервісів.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4863" y="7399344"/>
            <a:ext cx="2198920" cy="2204431"/>
          </a:xfrm>
          <a:custGeom>
            <a:avLst/>
            <a:gdLst/>
            <a:ahLst/>
            <a:cxnLst/>
            <a:rect r="r" b="b" t="t" l="l"/>
            <a:pathLst>
              <a:path h="2204431" w="2198920">
                <a:moveTo>
                  <a:pt x="0" y="0"/>
                </a:moveTo>
                <a:lnTo>
                  <a:pt x="2198920" y="0"/>
                </a:lnTo>
                <a:lnTo>
                  <a:pt x="2198920" y="2204430"/>
                </a:lnTo>
                <a:lnTo>
                  <a:pt x="0" y="220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20430" y="148528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828675" y="2990221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25640" y="2999746"/>
            <a:ext cx="8387030" cy="642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4"/>
              </a:lnSpc>
            </a:pPr>
            <a:r>
              <a:rPr lang="en-US" sz="3421">
                <a:solidFill>
                  <a:srgbClr val="000000"/>
                </a:solidFill>
                <a:latin typeface="Neue Machina"/>
              </a:rPr>
              <a:t>- Apple розпочала свою історію з комп'ютера Apple I, йшла від Macintosh до iPhone, iPad, Apple Watch.</a:t>
            </a:r>
          </a:p>
          <a:p>
            <a:pPr>
              <a:lnSpc>
                <a:spcPts val="3934"/>
              </a:lnSpc>
            </a:pPr>
            <a:r>
              <a:rPr lang="en-US" sz="3421">
                <a:solidFill>
                  <a:srgbClr val="000000"/>
                </a:solidFill>
                <a:latin typeface="Neue Machina"/>
              </a:rPr>
              <a:t>- Інновації у дизайні, програмному забезпеченні, екосистемі послуг дозволили компанії відзначитися на глобальному ринку.</a:t>
            </a:r>
          </a:p>
          <a:p>
            <a:pPr>
              <a:lnSpc>
                <a:spcPts val="3934"/>
              </a:lnSpc>
            </a:pPr>
            <a:r>
              <a:rPr lang="en-US" sz="3421">
                <a:solidFill>
                  <a:srgbClr val="000000"/>
                </a:solidFill>
                <a:latin typeface="Neue Machina"/>
              </a:rPr>
              <a:t>- Постійне покращення продуктів, залучення користувачів через унікальні функції та підтримку гарантує успіх компанії Apple.</a:t>
            </a:r>
          </a:p>
          <a:p>
            <a:pPr>
              <a:lnSpc>
                <a:spcPts val="39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11692" y="1162050"/>
            <a:ext cx="5108738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ЕВОЛЮЦІЯ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678673" y="4722987"/>
            <a:ext cx="0" cy="202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25485" y="2633730"/>
            <a:ext cx="62383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2396769" y="365012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0653" y="4732512"/>
            <a:ext cx="10069350" cy="455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4"/>
              </a:lnSpc>
            </a:pPr>
            <a:r>
              <a:rPr lang="en-US" sz="3499">
                <a:solidFill>
                  <a:srgbClr val="000000"/>
                </a:solidFill>
                <a:latin typeface="Neue Machina"/>
              </a:rPr>
              <a:t>- Смартфони iPhone: інноваційні технології, висока якість камери, дизайн, екосистема додатків.</a:t>
            </a:r>
          </a:p>
          <a:p>
            <a:pPr algn="just">
              <a:lnSpc>
                <a:spcPts val="4024"/>
              </a:lnSpc>
            </a:pPr>
            <a:r>
              <a:rPr lang="en-US" sz="3499">
                <a:solidFill>
                  <a:srgbClr val="000000"/>
                </a:solidFill>
                <a:latin typeface="Neue Machina"/>
              </a:rPr>
              <a:t>- Комп'ютери Mac: потужність, елегантний дизайн, операційна система macOS.</a:t>
            </a:r>
          </a:p>
          <a:p>
            <a:pPr algn="just">
              <a:lnSpc>
                <a:spcPts val="4024"/>
              </a:lnSpc>
            </a:pPr>
            <a:r>
              <a:rPr lang="en-US" sz="3499">
                <a:solidFill>
                  <a:srgbClr val="000000"/>
                </a:solidFill>
                <a:latin typeface="Neue Machina"/>
              </a:rPr>
              <a:t>- Планшети iPad: зручність, великі дисплеї, підтримка Apple Pencil, багатофункціональність.</a:t>
            </a:r>
          </a:p>
          <a:p>
            <a:pPr algn="just">
              <a:lnSpc>
                <a:spcPts val="402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162050"/>
            <a:ext cx="4487260" cy="307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КЛЮЧОВІ ПРОДУКТИ ТА ПОСЛУГИ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20289" y="7259812"/>
            <a:ext cx="2417743" cy="2541649"/>
          </a:xfrm>
          <a:custGeom>
            <a:avLst/>
            <a:gdLst/>
            <a:ahLst/>
            <a:cxnLst/>
            <a:rect r="r" b="b" t="t" l="l"/>
            <a:pathLst>
              <a:path h="2541649" w="2417743">
                <a:moveTo>
                  <a:pt x="0" y="0"/>
                </a:moveTo>
                <a:lnTo>
                  <a:pt x="2417743" y="0"/>
                </a:lnTo>
                <a:lnTo>
                  <a:pt x="2417743" y="2541649"/>
                </a:lnTo>
                <a:lnTo>
                  <a:pt x="0" y="2541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702357" y="2990221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4552356" y="4713462"/>
            <a:ext cx="0" cy="25463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625" y="8592481"/>
            <a:ext cx="2320906" cy="2326723"/>
          </a:xfrm>
          <a:custGeom>
            <a:avLst/>
            <a:gdLst/>
            <a:ahLst/>
            <a:cxnLst/>
            <a:rect r="r" b="b" t="t" l="l"/>
            <a:pathLst>
              <a:path h="2326723" w="2320906">
                <a:moveTo>
                  <a:pt x="0" y="0"/>
                </a:moveTo>
                <a:lnTo>
                  <a:pt x="2320906" y="0"/>
                </a:lnTo>
                <a:lnTo>
                  <a:pt x="2320906" y="2326724"/>
                </a:lnTo>
                <a:lnTo>
                  <a:pt x="0" y="232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710521" y="472173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621182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БІЗНЕС-МОДЕЛІ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5809493" y="1504332"/>
            <a:ext cx="55926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402168" y="3198384"/>
            <a:ext cx="5857132" cy="4833469"/>
          </a:xfrm>
          <a:custGeom>
            <a:avLst/>
            <a:gdLst/>
            <a:ahLst/>
            <a:cxnLst/>
            <a:rect r="r" b="b" t="t" l="l"/>
            <a:pathLst>
              <a:path h="4833469" w="5857132">
                <a:moveTo>
                  <a:pt x="0" y="0"/>
                </a:moveTo>
                <a:lnTo>
                  <a:pt x="5857132" y="0"/>
                </a:lnTo>
                <a:lnTo>
                  <a:pt x="5857132" y="4833469"/>
                </a:lnTo>
                <a:lnTo>
                  <a:pt x="0" y="4833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31255" y="2975238"/>
            <a:ext cx="8797116" cy="657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4"/>
              </a:lnSpc>
            </a:pPr>
            <a:r>
              <a:rPr lang="en-US" sz="3499">
                <a:solidFill>
                  <a:srgbClr val="000000"/>
                </a:solidFill>
                <a:latin typeface="Neue Machina"/>
              </a:rPr>
              <a:t>- Інноваційні бізнес-моделі Apple Inc., такі як підписка на послуги, сприяють росту прибутковості та конкурентоспроможності компанії.</a:t>
            </a:r>
          </a:p>
          <a:p>
            <a:pPr>
              <a:lnSpc>
                <a:spcPts val="4024"/>
              </a:lnSpc>
            </a:pPr>
            <a:r>
              <a:rPr lang="en-US" sz="3499">
                <a:solidFill>
                  <a:srgbClr val="000000"/>
                </a:solidFill>
                <a:latin typeface="Neue Machina"/>
              </a:rPr>
              <a:t>- Новаторські підходи до взаємодії зі споживачами, включаючи розробку екосистеми продуктів, сприяють залученню та утриманню клієнтів.</a:t>
            </a:r>
          </a:p>
          <a:p>
            <a:pPr>
              <a:lnSpc>
                <a:spcPts val="4024"/>
              </a:lnSpc>
            </a:pPr>
            <a:r>
              <a:rPr lang="en-US" sz="3499">
                <a:solidFill>
                  <a:srgbClr val="000000"/>
                </a:solidFill>
                <a:latin typeface="Neue Machina"/>
              </a:rPr>
              <a:t>- Використання передових технологій у виробництві дозволяє Apple зберігати конкурентну перевагу та створювати інноваційні продукти.</a:t>
            </a:r>
          </a:p>
          <a:p>
            <a:pPr>
              <a:lnSpc>
                <a:spcPts val="402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847253" y="395942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1956" y="8440252"/>
            <a:ext cx="2417743" cy="2541649"/>
          </a:xfrm>
          <a:custGeom>
            <a:avLst/>
            <a:gdLst/>
            <a:ahLst/>
            <a:cxnLst/>
            <a:rect r="r" b="b" t="t" l="l"/>
            <a:pathLst>
              <a:path h="2541649" w="2417743">
                <a:moveTo>
                  <a:pt x="0" y="0"/>
                </a:moveTo>
                <a:lnTo>
                  <a:pt x="2417743" y="0"/>
                </a:lnTo>
                <a:lnTo>
                  <a:pt x="2417743" y="2541649"/>
                </a:lnTo>
                <a:lnTo>
                  <a:pt x="0" y="2541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7584" y="7939293"/>
            <a:ext cx="1380720" cy="13807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5786" y="0"/>
                  </a:moveTo>
                  <a:lnTo>
                    <a:pt x="667014" y="0"/>
                  </a:lnTo>
                  <a:cubicBezTo>
                    <a:pt x="705679" y="0"/>
                    <a:pt x="742760" y="15360"/>
                    <a:pt x="770100" y="42700"/>
                  </a:cubicBezTo>
                  <a:cubicBezTo>
                    <a:pt x="797440" y="70040"/>
                    <a:pt x="812800" y="107121"/>
                    <a:pt x="812800" y="145786"/>
                  </a:cubicBezTo>
                  <a:lnTo>
                    <a:pt x="812800" y="667014"/>
                  </a:lnTo>
                  <a:cubicBezTo>
                    <a:pt x="812800" y="705679"/>
                    <a:pt x="797440" y="742760"/>
                    <a:pt x="770100" y="770100"/>
                  </a:cubicBezTo>
                  <a:cubicBezTo>
                    <a:pt x="742760" y="797440"/>
                    <a:pt x="705679" y="812800"/>
                    <a:pt x="667014" y="812800"/>
                  </a:cubicBezTo>
                  <a:lnTo>
                    <a:pt x="145786" y="812800"/>
                  </a:lnTo>
                  <a:cubicBezTo>
                    <a:pt x="107121" y="812800"/>
                    <a:pt x="70040" y="797440"/>
                    <a:pt x="42700" y="770100"/>
                  </a:cubicBezTo>
                  <a:cubicBezTo>
                    <a:pt x="15360" y="742760"/>
                    <a:pt x="0" y="705679"/>
                    <a:pt x="0" y="667014"/>
                  </a:cubicBezTo>
                  <a:lnTo>
                    <a:pt x="0" y="145786"/>
                  </a:lnTo>
                  <a:cubicBezTo>
                    <a:pt x="0" y="107121"/>
                    <a:pt x="15360" y="70040"/>
                    <a:pt x="42700" y="42700"/>
                  </a:cubicBezTo>
                  <a:cubicBezTo>
                    <a:pt x="70040" y="15360"/>
                    <a:pt x="107121" y="0"/>
                    <a:pt x="145786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28449" y="7939293"/>
            <a:ext cx="1380720" cy="13807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5786" y="0"/>
                  </a:moveTo>
                  <a:lnTo>
                    <a:pt x="667014" y="0"/>
                  </a:lnTo>
                  <a:cubicBezTo>
                    <a:pt x="705679" y="0"/>
                    <a:pt x="742760" y="15360"/>
                    <a:pt x="770100" y="42700"/>
                  </a:cubicBezTo>
                  <a:cubicBezTo>
                    <a:pt x="797440" y="70040"/>
                    <a:pt x="812800" y="107121"/>
                    <a:pt x="812800" y="145786"/>
                  </a:cubicBezTo>
                  <a:lnTo>
                    <a:pt x="812800" y="667014"/>
                  </a:lnTo>
                  <a:cubicBezTo>
                    <a:pt x="812800" y="705679"/>
                    <a:pt x="797440" y="742760"/>
                    <a:pt x="770100" y="770100"/>
                  </a:cubicBezTo>
                  <a:cubicBezTo>
                    <a:pt x="742760" y="797440"/>
                    <a:pt x="705679" y="812800"/>
                    <a:pt x="667014" y="812800"/>
                  </a:cubicBezTo>
                  <a:lnTo>
                    <a:pt x="145786" y="812800"/>
                  </a:lnTo>
                  <a:cubicBezTo>
                    <a:pt x="107121" y="812800"/>
                    <a:pt x="70040" y="797440"/>
                    <a:pt x="42700" y="770100"/>
                  </a:cubicBezTo>
                  <a:cubicBezTo>
                    <a:pt x="15360" y="742760"/>
                    <a:pt x="0" y="705679"/>
                    <a:pt x="0" y="667014"/>
                  </a:cubicBezTo>
                  <a:lnTo>
                    <a:pt x="0" y="145786"/>
                  </a:lnTo>
                  <a:cubicBezTo>
                    <a:pt x="0" y="107121"/>
                    <a:pt x="15360" y="70040"/>
                    <a:pt x="42700" y="42700"/>
                  </a:cubicBezTo>
                  <a:cubicBezTo>
                    <a:pt x="70040" y="15360"/>
                    <a:pt x="107121" y="0"/>
                    <a:pt x="145786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418037" y="8192247"/>
            <a:ext cx="801546" cy="874811"/>
          </a:xfrm>
          <a:custGeom>
            <a:avLst/>
            <a:gdLst/>
            <a:ahLst/>
            <a:cxnLst/>
            <a:rect r="r" b="b" t="t" l="l"/>
            <a:pathLst>
              <a:path h="874811" w="801546">
                <a:moveTo>
                  <a:pt x="0" y="0"/>
                </a:moveTo>
                <a:lnTo>
                  <a:pt x="801545" y="0"/>
                </a:lnTo>
                <a:lnTo>
                  <a:pt x="801545" y="874811"/>
                </a:lnTo>
                <a:lnTo>
                  <a:pt x="0" y="874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18942" y="8192247"/>
            <a:ext cx="878004" cy="874811"/>
          </a:xfrm>
          <a:custGeom>
            <a:avLst/>
            <a:gdLst/>
            <a:ahLst/>
            <a:cxnLst/>
            <a:rect r="r" b="b" t="t" l="l"/>
            <a:pathLst>
              <a:path h="874811" w="878004">
                <a:moveTo>
                  <a:pt x="0" y="0"/>
                </a:moveTo>
                <a:lnTo>
                  <a:pt x="878004" y="0"/>
                </a:lnTo>
                <a:lnTo>
                  <a:pt x="878004" y="874811"/>
                </a:lnTo>
                <a:lnTo>
                  <a:pt x="0" y="8748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06719" y="7939293"/>
            <a:ext cx="1380720" cy="13807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5786" y="0"/>
                  </a:moveTo>
                  <a:lnTo>
                    <a:pt x="667014" y="0"/>
                  </a:lnTo>
                  <a:cubicBezTo>
                    <a:pt x="705679" y="0"/>
                    <a:pt x="742760" y="15360"/>
                    <a:pt x="770100" y="42700"/>
                  </a:cubicBezTo>
                  <a:cubicBezTo>
                    <a:pt x="797440" y="70040"/>
                    <a:pt x="812800" y="107121"/>
                    <a:pt x="812800" y="145786"/>
                  </a:cubicBezTo>
                  <a:lnTo>
                    <a:pt x="812800" y="667014"/>
                  </a:lnTo>
                  <a:cubicBezTo>
                    <a:pt x="812800" y="705679"/>
                    <a:pt x="797440" y="742760"/>
                    <a:pt x="770100" y="770100"/>
                  </a:cubicBezTo>
                  <a:cubicBezTo>
                    <a:pt x="742760" y="797440"/>
                    <a:pt x="705679" y="812800"/>
                    <a:pt x="667014" y="812800"/>
                  </a:cubicBezTo>
                  <a:lnTo>
                    <a:pt x="145786" y="812800"/>
                  </a:lnTo>
                  <a:cubicBezTo>
                    <a:pt x="107121" y="812800"/>
                    <a:pt x="70040" y="797440"/>
                    <a:pt x="42700" y="770100"/>
                  </a:cubicBezTo>
                  <a:cubicBezTo>
                    <a:pt x="15360" y="742760"/>
                    <a:pt x="0" y="705679"/>
                    <a:pt x="0" y="667014"/>
                  </a:cubicBezTo>
                  <a:lnTo>
                    <a:pt x="0" y="145786"/>
                  </a:lnTo>
                  <a:cubicBezTo>
                    <a:pt x="0" y="107121"/>
                    <a:pt x="15360" y="70040"/>
                    <a:pt x="42700" y="42700"/>
                  </a:cubicBezTo>
                  <a:cubicBezTo>
                    <a:pt x="70040" y="15360"/>
                    <a:pt x="107121" y="0"/>
                    <a:pt x="145786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55661" y="8192247"/>
            <a:ext cx="882837" cy="874811"/>
          </a:xfrm>
          <a:custGeom>
            <a:avLst/>
            <a:gdLst/>
            <a:ahLst/>
            <a:cxnLst/>
            <a:rect r="r" b="b" t="t" l="l"/>
            <a:pathLst>
              <a:path h="874811" w="882837">
                <a:moveTo>
                  <a:pt x="0" y="0"/>
                </a:moveTo>
                <a:lnTo>
                  <a:pt x="882836" y="0"/>
                </a:lnTo>
                <a:lnTo>
                  <a:pt x="882836" y="874811"/>
                </a:lnTo>
                <a:lnTo>
                  <a:pt x="0" y="874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10535" y="3683201"/>
            <a:ext cx="11420292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- Використання високоточних машин для обробки алюмінію та стекла виготовлення стильних корпусів для продуктів Apple.</a:t>
            </a:r>
          </a:p>
          <a:p>
            <a:pPr algn="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- Використання технології Retina для виготовлення дисплеїв з високою роздільною здатністю на iPhone та MacBook.</a:t>
            </a:r>
          </a:p>
          <a:p>
            <a:pPr algn="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- Впровадження штучного інтелекту та машинного навчання для підвищення продуктивності та покращення користувацького досвіду.</a:t>
            </a:r>
          </a:p>
          <a:p>
            <a:pPr algn="r">
              <a:lnSpc>
                <a:spcPts val="345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8225" y="1162050"/>
            <a:ext cx="8305501" cy="232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ВИКОРИСТАННЯ ТЕХНОЛОГІЙ У ВИРОБНИЦТВІ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6530" y="9556819"/>
            <a:ext cx="1981098" cy="32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2210">
                <a:solidFill>
                  <a:srgbClr val="000000"/>
                </a:solidFill>
                <a:latin typeface="Neue Machina"/>
              </a:rPr>
              <a:t>Type 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67395" y="9556819"/>
            <a:ext cx="1981098" cy="32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2210">
                <a:solidFill>
                  <a:srgbClr val="000000"/>
                </a:solidFill>
                <a:latin typeface="Neue Machina"/>
              </a:rPr>
              <a:t>Type 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28261" y="9556819"/>
            <a:ext cx="1981098" cy="32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2210">
                <a:solidFill>
                  <a:srgbClr val="000000"/>
                </a:solidFill>
                <a:latin typeface="Neue Machina"/>
              </a:rPr>
              <a:t>Type C</a:t>
            </a:r>
          </a:p>
        </p:txBody>
      </p:sp>
      <p:sp>
        <p:nvSpPr>
          <p:cNvPr name="AutoShape 23" id="23"/>
          <p:cNvSpPr/>
          <p:nvPr/>
        </p:nvSpPr>
        <p:spPr>
          <a:xfrm>
            <a:off x="2877810" y="8648703"/>
            <a:ext cx="48958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5348493" y="8610603"/>
            <a:ext cx="48958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296801" y="1504332"/>
            <a:ext cx="410536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96769" y="365012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92659" y="4404255"/>
            <a:ext cx="11053759" cy="516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29"/>
              </a:lnSpc>
            </a:pPr>
            <a:r>
              <a:rPr lang="en-US" sz="2981">
                <a:solidFill>
                  <a:srgbClr val="000000"/>
                </a:solidFill>
                <a:latin typeface="Neue Machina"/>
              </a:rPr>
              <a:t>- Оцiнка ключових висновкiв: успiшний довгостроковий розвиток, інновацiї, спрямованiсть на споживача, новаторськi технологii</a:t>
            </a:r>
          </a:p>
          <a:p>
            <a:pPr algn="r">
              <a:lnSpc>
                <a:spcPts val="3429"/>
              </a:lnSpc>
            </a:pPr>
            <a:r>
              <a:rPr lang="en-US" sz="2981">
                <a:solidFill>
                  <a:srgbClr val="000000"/>
                </a:solidFill>
                <a:latin typeface="Neue Machina"/>
              </a:rPr>
              <a:t>- Перспективи використання досвiду Apple українськими підприємствами: залучення інвестицій, збільшення конкурентоспроможності, підвищення якості продукції</a:t>
            </a:r>
          </a:p>
          <a:p>
            <a:pPr algn="r">
              <a:lnSpc>
                <a:spcPts val="3429"/>
              </a:lnSpc>
            </a:pPr>
            <a:r>
              <a:rPr lang="en-US" sz="2981">
                <a:solidFill>
                  <a:srgbClr val="000000"/>
                </a:solidFill>
                <a:latin typeface="Neue Machina"/>
              </a:rPr>
              <a:t>- Роль досвіду Apple у розвитку підприємництва в Україні: реформування бізнес-моделей, впровадження інновацій, створення сприятливого середовища для технологічних стартапів</a:t>
            </a:r>
          </a:p>
          <a:p>
            <a:pPr algn="r">
              <a:lnSpc>
                <a:spcPts val="342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162050"/>
            <a:ext cx="6258576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ВИСНОВКИ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91221" y="1032965"/>
            <a:ext cx="879212" cy="588272"/>
          </a:xfrm>
          <a:custGeom>
            <a:avLst/>
            <a:gdLst/>
            <a:ahLst/>
            <a:cxnLst/>
            <a:rect r="r" b="b" t="t" l="l"/>
            <a:pathLst>
              <a:path h="588272" w="879212">
                <a:moveTo>
                  <a:pt x="0" y="0"/>
                </a:moveTo>
                <a:lnTo>
                  <a:pt x="879212" y="0"/>
                </a:lnTo>
                <a:lnTo>
                  <a:pt x="879212" y="588272"/>
                </a:lnTo>
                <a:lnTo>
                  <a:pt x="0" y="58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02354" y="1795790"/>
            <a:ext cx="1856946" cy="21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780">
                <a:solidFill>
                  <a:srgbClr val="000000"/>
                </a:solidFill>
                <a:latin typeface="DM Sans"/>
              </a:rPr>
              <a:t>Wardiere Inc.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21956" y="8295865"/>
            <a:ext cx="2417743" cy="2541649"/>
          </a:xfrm>
          <a:custGeom>
            <a:avLst/>
            <a:gdLst/>
            <a:ahLst/>
            <a:cxnLst/>
            <a:rect r="r" b="b" t="t" l="l"/>
            <a:pathLst>
              <a:path h="2541649" w="2417743">
                <a:moveTo>
                  <a:pt x="0" y="0"/>
                </a:moveTo>
                <a:lnTo>
                  <a:pt x="2417743" y="0"/>
                </a:lnTo>
                <a:lnTo>
                  <a:pt x="2417743" y="2541648"/>
                </a:lnTo>
                <a:lnTo>
                  <a:pt x="0" y="2541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702357" y="2990221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4552356" y="4713462"/>
            <a:ext cx="0" cy="25463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DAGBPwjGY5w</dc:identifier>
  <dcterms:modified xsi:type="dcterms:W3CDTF">2011-08-01T06:04:30Z</dcterms:modified>
  <cp:revision>1</cp:revision>
  <dc:title>Apple Inc</dc:title>
</cp:coreProperties>
</file>